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32C40-A020-4118-81C1-644EC3FCF5D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385CA-74E4-45D8-A751-3068B7F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0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B696D05-B942-4BDF-80E3-ADC3A500C16E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2750" y="692150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2800"/>
              <a:t>	</a:t>
            </a:r>
            <a:endParaRPr lang="en-US" sz="3200">
              <a:solidFill>
                <a:schemeClr val="accent1"/>
              </a:solidFill>
              <a:cs typeface="Tahoma" pitchFamily="34" charset="0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412750" y="620713"/>
            <a:ext cx="80470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sz="3200" b="1">
              <a:solidFill>
                <a:srgbClr val="C00000"/>
              </a:solidFill>
            </a:endParaRPr>
          </a:p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Stima de sine: autoevaluare</a:t>
            </a:r>
          </a:p>
          <a:p>
            <a:pPr eaLnBrk="1" hangingPunct="1"/>
            <a:endParaRPr lang="it-IT" sz="3200">
              <a:solidFill>
                <a:srgbClr val="C00000"/>
              </a:solidFill>
            </a:endParaRPr>
          </a:p>
          <a:p>
            <a:pPr eaLnBrk="1" hangingPunct="1"/>
            <a:r>
              <a:rPr lang="it-IT" sz="3200">
                <a:solidFill>
                  <a:srgbClr val="C00000"/>
                </a:solidFill>
              </a:rPr>
              <a:t>	</a:t>
            </a:r>
            <a:r>
              <a:rPr lang="vi-VN" sz="3200">
                <a:solidFill>
                  <a:srgbClr val="C00000"/>
                </a:solidFill>
              </a:rPr>
              <a:t>Rezervaţi-vă câteva </a:t>
            </a:r>
            <a:r>
              <a:rPr lang="it-IT" sz="3200">
                <a:solidFill>
                  <a:srgbClr val="C00000"/>
                </a:solidFill>
              </a:rPr>
              <a:t>minute</a:t>
            </a:r>
            <a:r>
              <a:rPr lang="vi-VN" sz="3200">
                <a:solidFill>
                  <a:srgbClr val="C00000"/>
                </a:solidFill>
              </a:rPr>
              <a:t> pentru a reflecta la urmatoarele serii de întrebări.</a:t>
            </a:r>
            <a:endParaRPr lang="it-IT" sz="3200">
              <a:solidFill>
                <a:srgbClr val="C00000"/>
              </a:solidFill>
            </a:endParaRPr>
          </a:p>
          <a:p>
            <a:pPr eaLnBrk="1" hangingPunct="1"/>
            <a:endParaRPr lang="vi-VN" sz="3200">
              <a:solidFill>
                <a:srgbClr val="C00000"/>
              </a:solidFill>
            </a:endParaRPr>
          </a:p>
          <a:p>
            <a:pPr eaLnBrk="1" hangingPunct="1"/>
            <a:r>
              <a:rPr lang="it-IT" sz="3200">
                <a:solidFill>
                  <a:srgbClr val="C00000"/>
                </a:solidFill>
              </a:rPr>
              <a:t>	***</a:t>
            </a:r>
            <a:r>
              <a:rPr lang="vi-VN" sz="3200">
                <a:solidFill>
                  <a:srgbClr val="C00000"/>
                </a:solidFill>
              </a:rPr>
              <a:t>Răspunsurile pe care le veţi da, vor furniza bune indicii despre stima pe care v-o acordaţi</a:t>
            </a:r>
            <a:r>
              <a:rPr lang="it-IT" sz="3200">
                <a:solidFill>
                  <a:srgbClr val="C00000"/>
                </a:solidFill>
              </a:rPr>
              <a:t>!</a:t>
            </a:r>
            <a:endParaRPr lang="en-US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896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611188" y="260350"/>
            <a:ext cx="80645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vi-VN" sz="2800">
                <a:solidFill>
                  <a:srgbClr val="C00000"/>
                </a:solidFill>
              </a:rPr>
              <a:t> </a:t>
            </a:r>
            <a:r>
              <a:rPr lang="it-IT" sz="3200">
                <a:solidFill>
                  <a:srgbClr val="C00000"/>
                </a:solidFill>
              </a:rPr>
              <a:t>O buna </a:t>
            </a:r>
            <a:r>
              <a:rPr lang="vi-VN" sz="3200">
                <a:solidFill>
                  <a:srgbClr val="C00000"/>
                </a:solidFill>
              </a:rPr>
              <a:t>stim</a:t>
            </a:r>
            <a:r>
              <a:rPr lang="it-IT" sz="3200">
                <a:solidFill>
                  <a:srgbClr val="C00000"/>
                </a:solidFill>
              </a:rPr>
              <a:t>a </a:t>
            </a:r>
            <a:r>
              <a:rPr lang="vi-VN" sz="3200">
                <a:solidFill>
                  <a:srgbClr val="C00000"/>
                </a:solidFill>
              </a:rPr>
              <a:t>de sine constă </a:t>
            </a:r>
            <a:r>
              <a:rPr lang="it-IT" sz="3200">
                <a:solidFill>
                  <a:srgbClr val="C00000"/>
                </a:solidFill>
              </a:rPr>
              <a:t>in: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sentimentul de a fi iubit</a:t>
            </a:r>
            <a:r>
              <a:rPr lang="it-IT" sz="3200">
                <a:solidFill>
                  <a:srgbClr val="C00000"/>
                </a:solidFill>
              </a:rPr>
              <a:t>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sentimentul de a fi competent</a:t>
            </a:r>
            <a:r>
              <a:rPr lang="it-IT" sz="3200">
                <a:solidFill>
                  <a:srgbClr val="C00000"/>
                </a:solidFill>
              </a:rPr>
              <a:t>.</a:t>
            </a:r>
            <a:endParaRPr lang="vi-VN" sz="3200">
              <a:solidFill>
                <a:srgbClr val="C00000"/>
              </a:solidFill>
            </a:endParaRPr>
          </a:p>
          <a:p>
            <a:pPr eaLnBrk="1" hangingPunct="1"/>
            <a:endParaRPr lang="it-IT" sz="3200">
              <a:solidFill>
                <a:srgbClr val="C00000"/>
              </a:solidFill>
            </a:endParaRPr>
          </a:p>
          <a:p>
            <a:pPr eaLnBrk="1" hangingPunct="1"/>
            <a:r>
              <a:rPr lang="it-IT" sz="3200">
                <a:solidFill>
                  <a:srgbClr val="C00000"/>
                </a:solidFill>
              </a:rPr>
              <a:t>	D</a:t>
            </a:r>
            <a:r>
              <a:rPr lang="vi-VN" sz="3200">
                <a:solidFill>
                  <a:srgbClr val="C00000"/>
                </a:solidFill>
              </a:rPr>
              <a:t>e aceea toată viaţa de-a lungul </a:t>
            </a:r>
            <a:r>
              <a:rPr lang="it-IT" sz="3200">
                <a:solidFill>
                  <a:srgbClr val="C00000"/>
                </a:solidFill>
              </a:rPr>
              <a:t>a</a:t>
            </a:r>
            <a:r>
              <a:rPr lang="vi-VN" sz="3200">
                <a:solidFill>
                  <a:srgbClr val="C00000"/>
                </a:solidFill>
              </a:rPr>
              <a:t>ctivităţilor noastre, cel mai adesea, căutăm să satisfacem</a:t>
            </a:r>
            <a:r>
              <a:rPr lang="it-IT" sz="3200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cele două mari nevoi, în egală măsură indispensabile stimei noastre de sine: </a:t>
            </a:r>
            <a:endParaRPr lang="it-IT" sz="320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să ne simţim</a:t>
            </a:r>
            <a:r>
              <a:rPr lang="it-IT" sz="3200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iubiţi (apreciaţi, simpatizaţi, populari, doriţi etc.)</a:t>
            </a:r>
            <a:endParaRPr lang="it-IT" sz="320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să ne simţim competenţi (performanţi,</a:t>
            </a:r>
            <a:r>
              <a:rPr lang="it-IT" sz="3200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înzestraţi,</a:t>
            </a:r>
            <a:r>
              <a:rPr lang="it-IT" sz="3200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capabili etc.)</a:t>
            </a:r>
            <a:r>
              <a:rPr lang="it-IT" sz="3200">
                <a:solidFill>
                  <a:srgbClr val="C00000"/>
                </a:solidFill>
              </a:rPr>
              <a:t>.</a:t>
            </a:r>
            <a:endParaRPr lang="en-US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4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23850" y="1052513"/>
            <a:ext cx="842486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3200"/>
              <a:t>	</a:t>
            </a:r>
            <a:r>
              <a:rPr lang="vi-VN" sz="3200">
                <a:solidFill>
                  <a:srgbClr val="C00000"/>
                </a:solidFill>
              </a:rPr>
              <a:t>În toate </a:t>
            </a:r>
            <a:r>
              <a:rPr lang="it-IT" sz="3200">
                <a:solidFill>
                  <a:srgbClr val="C00000"/>
                </a:solidFill>
              </a:rPr>
              <a:t>ariile</a:t>
            </a:r>
            <a:r>
              <a:rPr lang="vi-VN" sz="3200">
                <a:solidFill>
                  <a:srgbClr val="C00000"/>
                </a:solidFill>
              </a:rPr>
              <a:t> aşteptăm satisfacţia concomitentă a acestor</a:t>
            </a:r>
            <a:r>
              <a:rPr lang="it-IT" sz="3200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trebuinţe. </a:t>
            </a:r>
            <a:endParaRPr lang="it-IT" sz="3200">
              <a:solidFill>
                <a:srgbClr val="C00000"/>
              </a:solidFill>
            </a:endParaRPr>
          </a:p>
          <a:p>
            <a:pPr eaLnBrk="1" hangingPunct="1"/>
            <a:r>
              <a:rPr lang="it-IT" sz="3200">
                <a:solidFill>
                  <a:srgbClr val="C00000"/>
                </a:solidFill>
              </a:rPr>
              <a:t>	</a:t>
            </a:r>
            <a:r>
              <a:rPr lang="vi-VN" sz="3200">
                <a:solidFill>
                  <a:srgbClr val="C00000"/>
                </a:solidFill>
              </a:rPr>
              <a:t>Satisfacţia unui aspect nu ne va împlini aşteptările: </a:t>
            </a:r>
            <a:endParaRPr lang="it-IT" sz="3200">
              <a:solidFill>
                <a:srgbClr val="C00000"/>
              </a:solidFill>
            </a:endParaRPr>
          </a:p>
          <a:p>
            <a:pPr lvl="3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a fi iubit fără a fi admirat</a:t>
            </a:r>
            <a:r>
              <a:rPr lang="it-IT" sz="3200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sau stimat</a:t>
            </a:r>
            <a:endParaRPr lang="it-IT" sz="3200">
              <a:solidFill>
                <a:srgbClr val="C00000"/>
              </a:solidFill>
            </a:endParaRPr>
          </a:p>
          <a:p>
            <a:pPr lvl="3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a fi stimat fară a te simţi apreciat </a:t>
            </a:r>
            <a:endParaRPr lang="it-IT" sz="3200">
              <a:solidFill>
                <a:srgbClr val="C00000"/>
              </a:solidFill>
            </a:endParaRPr>
          </a:p>
          <a:p>
            <a:pPr lvl="1" eaLnBrk="1" hangingPunct="1"/>
            <a:r>
              <a:rPr lang="it-IT" sz="3200">
                <a:solidFill>
                  <a:srgbClr val="C00000"/>
                </a:solidFill>
              </a:rPr>
              <a:t>	</a:t>
            </a:r>
            <a:r>
              <a:rPr lang="vi-VN" sz="3200">
                <a:solidFill>
                  <a:srgbClr val="C00000"/>
                </a:solidFill>
              </a:rPr>
              <a:t>este frustrant.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8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646113" y="620713"/>
            <a:ext cx="79216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it-IT" sz="3200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Cine </a:t>
            </a:r>
            <a:r>
              <a:rPr lang="vi-VN" sz="3200" dirty="0">
                <a:solidFill>
                  <a:srgbClr val="C00000"/>
                </a:solidFill>
              </a:rPr>
              <a:t>sunt eu? </a:t>
            </a:r>
            <a:endParaRPr lang="it-IT" sz="3200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Care </a:t>
            </a:r>
            <a:r>
              <a:rPr lang="vi-VN" sz="3200" dirty="0">
                <a:solidFill>
                  <a:srgbClr val="C00000"/>
                </a:solidFill>
              </a:rPr>
              <a:t>sunt calităţile şi defectele mele? </a:t>
            </a:r>
            <a:endParaRPr lang="it-IT" sz="3200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De </a:t>
            </a:r>
            <a:r>
              <a:rPr lang="vi-VN" sz="3200" dirty="0">
                <a:solidFill>
                  <a:srgbClr val="C00000"/>
                </a:solidFill>
              </a:rPr>
              <a:t>ce sunt capabil</a:t>
            </a:r>
            <a:r>
              <a:rPr lang="vi-VN" sz="3200" dirty="0" smtClean="0">
                <a:solidFill>
                  <a:srgbClr val="C00000"/>
                </a:solidFill>
              </a:rPr>
              <a:t>?</a:t>
            </a:r>
            <a:endParaRPr lang="it-IT" sz="3200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Care sunt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reuşitele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şi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eşecurile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mele</a:t>
            </a:r>
            <a:r>
              <a:rPr lang="en-US" sz="3200" dirty="0">
                <a:solidFill>
                  <a:srgbClr val="C00000"/>
                </a:solidFill>
              </a:rPr>
              <a:t>, </a:t>
            </a:r>
            <a:r>
              <a:rPr lang="en-US" sz="3200" dirty="0" err="1">
                <a:solidFill>
                  <a:srgbClr val="C00000"/>
                </a:solidFill>
              </a:rPr>
              <a:t>competenţele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şi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limitele</a:t>
            </a:r>
            <a:r>
              <a:rPr lang="en-US" sz="3200" dirty="0">
                <a:solidFill>
                  <a:srgbClr val="C00000"/>
                </a:solidFill>
              </a:rPr>
              <a:t>? </a:t>
            </a:r>
            <a:endParaRPr lang="en-US" sz="3200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	Care </a:t>
            </a:r>
            <a:r>
              <a:rPr lang="en-US" sz="3200" dirty="0" err="1">
                <a:solidFill>
                  <a:srgbClr val="C00000"/>
                </a:solidFill>
              </a:rPr>
              <a:t>este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valoarea</a:t>
            </a:r>
            <a:r>
              <a:rPr lang="en-US" sz="3200" dirty="0">
                <a:solidFill>
                  <a:srgbClr val="C00000"/>
                </a:solidFill>
              </a:rPr>
              <a:t> mea </a:t>
            </a:r>
            <a:r>
              <a:rPr lang="en-US" sz="3200" dirty="0" err="1">
                <a:solidFill>
                  <a:srgbClr val="C00000"/>
                </a:solidFill>
              </a:rPr>
              <a:t>în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ochii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mei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it-IT" sz="3200" dirty="0" smtClean="0">
                <a:solidFill>
                  <a:srgbClr val="C00000"/>
                </a:solidFill>
              </a:rPr>
              <a:t>ai </a:t>
            </a:r>
            <a:r>
              <a:rPr lang="it-IT" sz="3200" dirty="0">
                <a:solidFill>
                  <a:srgbClr val="C00000"/>
                </a:solidFill>
              </a:rPr>
              <a:t>apropiaţilor mei, ai persoanelor care mă cunosc</a:t>
            </a:r>
            <a:r>
              <a:rPr lang="it-IT" sz="3200" dirty="0" smtClean="0">
                <a:solidFill>
                  <a:srgbClr val="C00000"/>
                </a:solidFill>
              </a:rPr>
              <a:t>?</a:t>
            </a:r>
          </a:p>
          <a:p>
            <a:pPr eaLnBrk="1" hangingPunct="1">
              <a:defRPr/>
            </a:pPr>
            <a:endParaRPr lang="en-US" sz="3200" i="1" dirty="0" smtClean="0">
              <a:solidFill>
                <a:schemeClr val="accent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35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4978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it-IT" sz="3200" dirty="0" smtClean="0"/>
              <a:t> 	</a:t>
            </a:r>
            <a:endParaRPr lang="it-IT" sz="3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3675" y="569913"/>
            <a:ext cx="8713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sz="3200" b="1">
                <a:solidFill>
                  <a:srgbClr val="002060"/>
                </a:solidFill>
                <a:latin typeface="Comic Sans MS" pitchFamily="66" charset="0"/>
              </a:rPr>
              <a:t>	</a:t>
            </a:r>
            <a:endParaRPr lang="en-US" sz="320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338138" y="404813"/>
            <a:ext cx="8424862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Mă </a:t>
            </a:r>
            <a:r>
              <a:rPr lang="vi-VN" sz="3200" dirty="0">
                <a:solidFill>
                  <a:srgbClr val="C00000"/>
                </a:solidFill>
              </a:rPr>
              <a:t>consider o persoană care merită simpatia, afecţiunea, iubirea celorlalţi sau, </a:t>
            </a:r>
            <a:r>
              <a:rPr lang="vi-VN" sz="3200" dirty="0" smtClean="0">
                <a:solidFill>
                  <a:srgbClr val="C00000"/>
                </a:solidFill>
              </a:rPr>
              <a:t>din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vi-VN" sz="3200" dirty="0" smtClean="0">
                <a:solidFill>
                  <a:srgbClr val="C00000"/>
                </a:solidFill>
              </a:rPr>
              <a:t>contră</a:t>
            </a:r>
            <a:r>
              <a:rPr lang="vi-VN" sz="3200" dirty="0">
                <a:solidFill>
                  <a:srgbClr val="C00000"/>
                </a:solidFill>
              </a:rPr>
              <a:t>, mă îndoiesc adesea de capacitaţile mele de a fi apreciat şi iubit? </a:t>
            </a:r>
            <a:endParaRPr lang="it-IT" sz="3200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Îmi </a:t>
            </a:r>
            <a:r>
              <a:rPr lang="vi-VN" sz="3200" dirty="0">
                <a:solidFill>
                  <a:srgbClr val="C00000"/>
                </a:solidFill>
              </a:rPr>
              <a:t>conduc </a:t>
            </a:r>
            <a:r>
              <a:rPr lang="vi-VN" sz="3200" dirty="0" smtClean="0">
                <a:solidFill>
                  <a:srgbClr val="C00000"/>
                </a:solidFill>
              </a:rPr>
              <a:t>viaţa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vi-VN" sz="3200" dirty="0" smtClean="0">
                <a:solidFill>
                  <a:srgbClr val="C00000"/>
                </a:solidFill>
              </a:rPr>
              <a:t>aşa </a:t>
            </a:r>
            <a:r>
              <a:rPr lang="vi-VN" sz="3200" dirty="0">
                <a:solidFill>
                  <a:srgbClr val="C00000"/>
                </a:solidFill>
              </a:rPr>
              <a:t>cum îmi doresc? </a:t>
            </a:r>
            <a:endParaRPr lang="it-IT" sz="3200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Faptele </a:t>
            </a:r>
            <a:r>
              <a:rPr lang="vi-VN" sz="3200" dirty="0">
                <a:solidFill>
                  <a:srgbClr val="C00000"/>
                </a:solidFill>
              </a:rPr>
              <a:t>mele sunt în acord cu dorinţele mele sau, dimpotrivă </a:t>
            </a:r>
            <a:r>
              <a:rPr lang="vi-VN" sz="3200" dirty="0" smtClean="0">
                <a:solidFill>
                  <a:srgbClr val="C00000"/>
                </a:solidFill>
              </a:rPr>
              <a:t>sufăr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vi-VN" sz="3200" dirty="0" smtClean="0">
                <a:solidFill>
                  <a:srgbClr val="C00000"/>
                </a:solidFill>
              </a:rPr>
              <a:t>din </a:t>
            </a:r>
            <a:r>
              <a:rPr lang="vi-VN" sz="3200" dirty="0">
                <a:solidFill>
                  <a:srgbClr val="C00000"/>
                </a:solidFill>
              </a:rPr>
              <a:t>cauza discrepanţei dintre ceea ce vreau să fiu şi ceea ce sunt? </a:t>
            </a:r>
            <a:endParaRPr lang="it-IT" sz="3200" dirty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	</a:t>
            </a:r>
            <a:r>
              <a:rPr lang="vi-VN" sz="3200" dirty="0" smtClean="0">
                <a:solidFill>
                  <a:srgbClr val="C00000"/>
                </a:solidFill>
              </a:rPr>
              <a:t>Sunt </a:t>
            </a:r>
            <a:r>
              <a:rPr lang="vi-VN" sz="3200" dirty="0">
                <a:solidFill>
                  <a:srgbClr val="C00000"/>
                </a:solidFill>
              </a:rPr>
              <a:t>împăcat cu </a:t>
            </a:r>
            <a:r>
              <a:rPr lang="vi-VN" sz="3200" dirty="0" smtClean="0">
                <a:solidFill>
                  <a:srgbClr val="C00000"/>
                </a:solidFill>
              </a:rPr>
              <a:t>mine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însumi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sau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adesea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nemulţumit</a:t>
            </a:r>
            <a:r>
              <a:rPr lang="en-US" sz="3200" dirty="0">
                <a:solidFill>
                  <a:srgbClr val="C00000"/>
                </a:solidFill>
              </a:rPr>
              <a:t>?</a:t>
            </a:r>
          </a:p>
          <a:p>
            <a:pPr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1018756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1341438"/>
            <a:ext cx="8353425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vi-VN" sz="3200" dirty="0">
                <a:solidFill>
                  <a:srgbClr val="C00000"/>
                </a:solidFill>
              </a:rPr>
              <a:t>Ce m-a făcut să mă simt mândru de mine, satisfăcut, fericit? </a:t>
            </a:r>
            <a:endParaRPr lang="it-IT" sz="3200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3200" dirty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vi-VN" sz="3200" dirty="0">
                <a:solidFill>
                  <a:srgbClr val="C00000"/>
                </a:solidFill>
              </a:rPr>
              <a:t>Ce m-a făcut să mă simt</a:t>
            </a:r>
            <a:r>
              <a:rPr lang="it-IT" sz="3200" dirty="0">
                <a:solidFill>
                  <a:srgbClr val="C00000"/>
                </a:solidFill>
              </a:rPr>
              <a:t> </a:t>
            </a:r>
            <a:r>
              <a:rPr lang="vi-VN" sz="3200" dirty="0">
                <a:solidFill>
                  <a:srgbClr val="C00000"/>
                </a:solidFill>
              </a:rPr>
              <a:t>ultima oară decepţionat de mine însumi, nemulţumit, trist?</a:t>
            </a:r>
          </a:p>
        </p:txBody>
      </p:sp>
    </p:spTree>
    <p:extLst>
      <p:ext uri="{BB962C8B-B14F-4D97-AF65-F5344CB8AC3E}">
        <p14:creationId xmlns:p14="http://schemas.microsoft.com/office/powerpoint/2010/main" val="356888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11188" y="836613"/>
            <a:ext cx="81375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3200"/>
              <a:t>	</a:t>
            </a:r>
            <a:r>
              <a:rPr lang="vi-VN" sz="3200" b="1">
                <a:solidFill>
                  <a:srgbClr val="C00000"/>
                </a:solidFill>
              </a:rPr>
              <a:t>Imaginea de sine</a:t>
            </a:r>
            <a:r>
              <a:rPr lang="it-IT" sz="3200" b="1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- părerea pe care o avem despre noi</a:t>
            </a:r>
            <a:r>
              <a:rPr lang="it-IT" sz="3200">
                <a:solidFill>
                  <a:srgbClr val="C00000"/>
                </a:solidFill>
              </a:rPr>
              <a:t>, felul in care ne percepem propriile noastre caracteristici fizice, emotionale, cognitive, sociale, spirituale.</a:t>
            </a:r>
          </a:p>
          <a:p>
            <a:pPr eaLnBrk="1" hangingPunct="1"/>
            <a:endParaRPr lang="it-IT" sz="3200">
              <a:solidFill>
                <a:srgbClr val="C00000"/>
              </a:solidFill>
            </a:endParaRPr>
          </a:p>
          <a:p>
            <a:pPr eaLnBrk="1" hangingPunct="1"/>
            <a:r>
              <a:rPr lang="it-IT" sz="3200">
                <a:solidFill>
                  <a:srgbClr val="C00000"/>
                </a:solidFill>
              </a:rPr>
              <a:t>	A</a:t>
            </a:r>
            <a:r>
              <a:rPr lang="vi-VN" sz="3200">
                <a:solidFill>
                  <a:srgbClr val="C00000"/>
                </a:solidFill>
              </a:rPr>
              <a:t>ceastă </a:t>
            </a:r>
            <a:r>
              <a:rPr lang="it-IT" sz="3200">
                <a:solidFill>
                  <a:srgbClr val="C00000"/>
                </a:solidFill>
              </a:rPr>
              <a:t>(auto)</a:t>
            </a:r>
            <a:r>
              <a:rPr lang="vi-VN" sz="3200">
                <a:solidFill>
                  <a:srgbClr val="C00000"/>
                </a:solidFill>
              </a:rPr>
              <a:t>evaluare, fondată sau nu, a</a:t>
            </a:r>
            <a:r>
              <a:rPr lang="it-IT" sz="3200">
                <a:solidFill>
                  <a:srgbClr val="C00000"/>
                </a:solidFill>
              </a:rPr>
              <a:t> </a:t>
            </a:r>
            <a:r>
              <a:rPr lang="vi-VN" sz="3200">
                <a:solidFill>
                  <a:srgbClr val="C00000"/>
                </a:solidFill>
              </a:rPr>
              <a:t>calităţilor şi defectelor noastre, este un </a:t>
            </a:r>
            <a:r>
              <a:rPr lang="vi-VN" sz="3200" b="1">
                <a:solidFill>
                  <a:srgbClr val="C00000"/>
                </a:solidFill>
              </a:rPr>
              <a:t>stâlp al stimei de sine</a:t>
            </a:r>
            <a:r>
              <a:rPr lang="vi-VN" sz="3200">
                <a:solidFill>
                  <a:srgbClr val="C00000"/>
                </a:solidFill>
              </a:rPr>
              <a:t>. </a:t>
            </a:r>
            <a:endParaRPr lang="it-IT" sz="3200">
              <a:solidFill>
                <a:srgbClr val="C00000"/>
              </a:solidFill>
            </a:endParaRPr>
          </a:p>
          <a:p>
            <a:pPr eaLnBrk="1" hangingPunct="1"/>
            <a:r>
              <a:rPr lang="it-IT" sz="3200">
                <a:solidFill>
                  <a:srgbClr val="C00000"/>
                </a:solidFill>
              </a:rPr>
              <a:t>	</a:t>
            </a:r>
            <a:endParaRPr lang="en-US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0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3850" y="1125538"/>
            <a:ext cx="84248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i="1">
                <a:solidFill>
                  <a:srgbClr val="C00000"/>
                </a:solidFill>
              </a:rPr>
              <a:t>Beneficiile imaginii de sine pozitive:</a:t>
            </a:r>
          </a:p>
          <a:p>
            <a:pPr eaLnBrk="1" hangingPunct="1"/>
            <a:endParaRPr lang="en-US" sz="3200" i="1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stabilitate afectivă</a:t>
            </a:r>
            <a:r>
              <a:rPr lang="it-IT" sz="3200">
                <a:solidFill>
                  <a:srgbClr val="C00000"/>
                </a:solidFill>
              </a:rPr>
              <a:t>, energie, entuziasm, determinare, mobilizarea resurselor necesare;</a:t>
            </a:r>
            <a:endParaRPr lang="vi-VN" sz="320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3200">
                <a:solidFill>
                  <a:srgbClr val="C00000"/>
                </a:solidFill>
              </a:rPr>
              <a:t>relaţii deschise si armonioase cu ceilalţi;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it-IT" sz="3200">
                <a:solidFill>
                  <a:srgbClr val="C00000"/>
                </a:solidFill>
              </a:rPr>
              <a:t>rezistenţă la critici şi respingeri;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vi-VN" sz="3200">
                <a:solidFill>
                  <a:srgbClr val="C00000"/>
                </a:solidFill>
              </a:rPr>
              <a:t>ambiţii şi proiecte pe care încercăm să le realizăm</a:t>
            </a:r>
            <a:r>
              <a:rPr lang="it-IT" sz="3200">
                <a:solidFill>
                  <a:srgbClr val="C00000"/>
                </a:solidFill>
              </a:rPr>
              <a:t>.</a:t>
            </a:r>
            <a:endParaRPr lang="en-US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6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39750" y="981075"/>
            <a:ext cx="78486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i="1" dirty="0" err="1">
                <a:solidFill>
                  <a:srgbClr val="C00000"/>
                </a:solidFill>
              </a:rPr>
              <a:t>Consecinţele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imaginii</a:t>
            </a:r>
            <a:r>
              <a:rPr lang="en-US" sz="3200" i="1" dirty="0">
                <a:solidFill>
                  <a:srgbClr val="C00000"/>
                </a:solidFill>
              </a:rPr>
              <a:t> de sine negative:</a:t>
            </a:r>
          </a:p>
          <a:p>
            <a:pPr eaLnBrk="1" hangingPunct="1"/>
            <a:endParaRPr lang="en-US" sz="3200" i="1" dirty="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3200" dirty="0" err="1">
                <a:solidFill>
                  <a:srgbClr val="C00000"/>
                </a:solidFill>
              </a:rPr>
              <a:t>lipsa</a:t>
            </a:r>
            <a:r>
              <a:rPr lang="en-US" sz="3200" dirty="0">
                <a:solidFill>
                  <a:srgbClr val="C00000"/>
                </a:solidFill>
              </a:rPr>
              <a:t> de </a:t>
            </a:r>
            <a:r>
              <a:rPr lang="en-US" sz="3200" dirty="0" err="1">
                <a:solidFill>
                  <a:srgbClr val="C00000"/>
                </a:solidFill>
              </a:rPr>
              <a:t>curaj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în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alegerile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existenţiale</a:t>
            </a:r>
            <a:r>
              <a:rPr lang="en-US" sz="3200" dirty="0">
                <a:solidFill>
                  <a:srgbClr val="C00000"/>
                </a:solidFill>
              </a:rPr>
              <a:t> / </a:t>
            </a:r>
            <a:r>
              <a:rPr lang="en-US" sz="3200" dirty="0" err="1">
                <a:solidFill>
                  <a:srgbClr val="C00000"/>
                </a:solidFill>
              </a:rPr>
              <a:t>profesionale</a:t>
            </a:r>
            <a:r>
              <a:rPr lang="en-US" sz="3200" dirty="0">
                <a:solidFill>
                  <a:srgbClr val="C00000"/>
                </a:solidFill>
              </a:rPr>
              <a:t>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3200" dirty="0">
                <a:solidFill>
                  <a:srgbClr val="C00000"/>
                </a:solidFill>
              </a:rPr>
              <a:t>conformism;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vi-VN" sz="3200" dirty="0">
                <a:solidFill>
                  <a:srgbClr val="C00000"/>
                </a:solidFill>
              </a:rPr>
              <a:t>dependenţă de părerile altora</a:t>
            </a:r>
            <a:r>
              <a:rPr lang="it-IT" sz="3200" dirty="0">
                <a:solidFill>
                  <a:srgbClr val="C00000"/>
                </a:solidFill>
              </a:rPr>
              <a:t>;</a:t>
            </a:r>
            <a:endParaRPr lang="vi-VN" sz="3200" dirty="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it-IT" sz="3200" dirty="0">
                <a:solidFill>
                  <a:srgbClr val="C00000"/>
                </a:solidFill>
              </a:rPr>
              <a:t>slabă perseverenţă în alegerile personale;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it-IT" sz="3200" dirty="0">
                <a:solidFill>
                  <a:srgbClr val="C00000"/>
                </a:solidFill>
              </a:rPr>
              <a:t>cercuri vicioase care intretin dialogul interior si imaginea </a:t>
            </a:r>
            <a:r>
              <a:rPr lang="it-IT" sz="3200" dirty="0" smtClean="0">
                <a:solidFill>
                  <a:srgbClr val="C00000"/>
                </a:solidFill>
              </a:rPr>
              <a:t>negativa.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9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620713"/>
            <a:ext cx="80645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3200" b="1" dirty="0">
                <a:solidFill>
                  <a:srgbClr val="C00000"/>
                </a:solidFill>
              </a:rPr>
              <a:t>Încrederea în sine</a:t>
            </a:r>
            <a:r>
              <a:rPr lang="it-IT" sz="3200" b="1" dirty="0">
                <a:solidFill>
                  <a:srgbClr val="C00000"/>
                </a:solidFill>
              </a:rPr>
              <a:t>:</a:t>
            </a:r>
          </a:p>
          <a:p>
            <a:pPr>
              <a:defRPr/>
            </a:pPr>
            <a:endParaRPr lang="it-IT" sz="3200" b="1" dirty="0">
              <a:solidFill>
                <a:srgbClr val="C00000"/>
              </a:solidFill>
            </a:endParaRP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it-IT" sz="3200" b="1" dirty="0">
                <a:solidFill>
                  <a:srgbClr val="C00000"/>
                </a:solidFill>
              </a:rPr>
              <a:t>	</a:t>
            </a:r>
            <a:r>
              <a:rPr lang="vi-VN" sz="3200" dirty="0">
                <a:solidFill>
                  <a:srgbClr val="C00000"/>
                </a:solidFill>
              </a:rPr>
              <a:t>a considera că eşti capabil să acţionezi într-o manieră adecvată </a:t>
            </a:r>
            <a:r>
              <a:rPr lang="it-IT" sz="3200" dirty="0">
                <a:solidFill>
                  <a:srgbClr val="C00000"/>
                </a:solidFill>
              </a:rPr>
              <a:t>in </a:t>
            </a:r>
            <a:r>
              <a:rPr lang="vi-VN" sz="3200" dirty="0">
                <a:solidFill>
                  <a:srgbClr val="C00000"/>
                </a:solidFill>
              </a:rPr>
              <a:t>situaţiile importante, neprevăzute, cu dificultăţi în realizarea lor</a:t>
            </a:r>
            <a:r>
              <a:rPr lang="it-IT" sz="3200" dirty="0">
                <a:solidFill>
                  <a:srgbClr val="C00000"/>
                </a:solidFill>
              </a:rPr>
              <a:t>;</a:t>
            </a:r>
          </a:p>
          <a:p>
            <a:pPr lvl="1">
              <a:defRPr/>
            </a:pPr>
            <a:endParaRPr lang="it-IT" sz="3200" dirty="0">
              <a:solidFill>
                <a:srgbClr val="C00000"/>
              </a:solidFill>
            </a:endParaRP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it-IT" sz="3200" dirty="0">
                <a:solidFill>
                  <a:srgbClr val="C00000"/>
                </a:solidFill>
              </a:rPr>
              <a:t>	</a:t>
            </a:r>
            <a:r>
              <a:rPr lang="it-IT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nu te teme exagerat de</a:t>
            </a:r>
            <a:r>
              <a:rPr lang="it-IT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necunoscut</a:t>
            </a:r>
            <a:r>
              <a:rPr lang="es-E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s-E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adversitate</a:t>
            </a:r>
            <a:r>
              <a:rPr lang="es-E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9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913" y="692150"/>
            <a:ext cx="7335663" cy="480131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Beneficiile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încrederii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sine: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it-IT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acţiuni cotidiene facile şi rapide;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vi-VN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rezistenţă la eşecuri</a:t>
            </a:r>
            <a:r>
              <a:rPr lang="it-IT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vi-VN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Consecinţele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absenţei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încrederii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sine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inhibiţii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vi-VN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ezitări</a:t>
            </a:r>
            <a:r>
              <a:rPr lang="it-IT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vi-VN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abandonuri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lipsa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perseverenţei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7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177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Mihaela</dc:creator>
  <cp:lastModifiedBy>Mihaela</cp:lastModifiedBy>
  <cp:revision>2</cp:revision>
  <dcterms:created xsi:type="dcterms:W3CDTF">2006-08-16T00:00:00Z</dcterms:created>
  <dcterms:modified xsi:type="dcterms:W3CDTF">2015-08-23T11:22:26Z</dcterms:modified>
</cp:coreProperties>
</file>